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5" r:id="rId8"/>
    <p:sldId id="276" r:id="rId9"/>
    <p:sldId id="266" r:id="rId10"/>
    <p:sldId id="267" r:id="rId11"/>
    <p:sldId id="275" r:id="rId12"/>
    <p:sldId id="290" r:id="rId13"/>
    <p:sldId id="268" r:id="rId14"/>
    <p:sldId id="269" r:id="rId15"/>
    <p:sldId id="270" r:id="rId16"/>
    <p:sldId id="286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/>
              <a:t>Nail disorders</a:t>
            </a:r>
            <a:endParaRPr lang="ar-IQ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nail folds are red , swollen &amp; tender, the cuticle is absent , nail plate are deformed &amp; thickened.</a:t>
            </a:r>
          </a:p>
          <a:p>
            <a:pPr>
              <a:buNone/>
            </a:pPr>
            <a:r>
              <a:rPr lang="en-US" b="1" i="1" dirty="0" smtClean="0"/>
              <a:t>Treat</a:t>
            </a:r>
            <a:r>
              <a:rPr lang="en-US" dirty="0" smtClean="0"/>
              <a:t>: keep fingers dry, wear cotton gloves under rubber glove .</a:t>
            </a:r>
          </a:p>
          <a:p>
            <a:pPr>
              <a:buNone/>
            </a:pPr>
            <a:r>
              <a:rPr lang="en-US" dirty="0" smtClean="0"/>
              <a:t>       topical antifungal lotion, systemic antifungal</a:t>
            </a:r>
          </a:p>
          <a:p>
            <a:pPr>
              <a:buNone/>
            </a:pPr>
            <a:r>
              <a:rPr lang="en-US" dirty="0" smtClean="0"/>
              <a:t>       ( </a:t>
            </a:r>
            <a:r>
              <a:rPr lang="en-US" dirty="0" err="1" smtClean="0"/>
              <a:t>fluconazole</a:t>
            </a:r>
            <a:r>
              <a:rPr lang="en-US" dirty="0" smtClean="0"/>
              <a:t> 150-300mg/wk)</a:t>
            </a:r>
            <a:endParaRPr lang="ar-IQ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25" y="1805781"/>
            <a:ext cx="52387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2- Dermatophyte infection( onychomycosis)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        Tinea unguun</a:t>
            </a:r>
          </a:p>
          <a:p>
            <a:pPr>
              <a:buNone/>
            </a:pPr>
            <a:r>
              <a:rPr lang="en-US" sz="3500" b="1" dirty="0" smtClean="0">
                <a:solidFill>
                  <a:srgbClr val="002060"/>
                </a:solidFill>
              </a:rPr>
              <a:t>3-Viral infection: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3500" b="1" dirty="0" smtClean="0">
                <a:solidFill>
                  <a:srgbClr val="C00000"/>
                </a:solidFill>
              </a:rPr>
              <a:t>a- wart</a:t>
            </a:r>
            <a:r>
              <a:rPr lang="en-US" dirty="0" smtClean="0"/>
              <a:t>: periungual, common in children&amp; nail bitters, it may involve nail folds or finger tips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3500" b="1" dirty="0" smtClean="0">
                <a:solidFill>
                  <a:srgbClr val="C00000"/>
                </a:solidFill>
              </a:rPr>
              <a:t>b- Herpetic whitlow</a:t>
            </a:r>
            <a:r>
              <a:rPr lang="en-US" dirty="0" smtClean="0"/>
              <a:t>: herpes simplex infection of finger tips, painful grouped vesicles( honey comb appearance.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</a:rPr>
              <a:t>Ingrowing</a:t>
            </a:r>
            <a:r>
              <a:rPr lang="en-US" sz="4800" b="1" dirty="0" smtClean="0">
                <a:solidFill>
                  <a:srgbClr val="C00000"/>
                </a:solidFill>
              </a:rPr>
              <a:t> toe nail</a:t>
            </a:r>
            <a:endParaRPr lang="ar-IQ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Common , big toe is most </a:t>
            </a:r>
            <a:r>
              <a:rPr lang="en-US" dirty="0" err="1" smtClean="0"/>
              <a:t>ferquently</a:t>
            </a:r>
            <a:r>
              <a:rPr lang="en-US" dirty="0" smtClean="0"/>
              <a:t> affected</a:t>
            </a:r>
          </a:p>
          <a:p>
            <a:pPr>
              <a:buNone/>
            </a:pPr>
            <a:r>
              <a:rPr lang="en-US" dirty="0" smtClean="0"/>
              <a:t>The nail plate pierces lateral nail folds &amp; entering dermis causing pain &amp; swelling of nail folds, secondary </a:t>
            </a:r>
            <a:r>
              <a:rPr lang="en-US" dirty="0" err="1" smtClean="0"/>
              <a:t>bact</a:t>
            </a:r>
            <a:r>
              <a:rPr lang="en-US" dirty="0" smtClean="0"/>
              <a:t> infection may occur lead to pus formation &amp; over growth of granulation tissue. </a:t>
            </a:r>
          </a:p>
          <a:p>
            <a:pPr>
              <a:buNone/>
            </a:pPr>
            <a:r>
              <a:rPr lang="en-US" dirty="0" smtClean="0"/>
              <a:t>Lateral pressure by tight shoes with excessive cutting of lateral part of nail plate are predisposing factors.</a:t>
            </a:r>
          </a:p>
          <a:p>
            <a:pPr>
              <a:buNone/>
            </a:pPr>
            <a:r>
              <a:rPr lang="en-US" b="1" i="1" dirty="0" err="1" smtClean="0"/>
              <a:t>Treat</a:t>
            </a:r>
            <a:r>
              <a:rPr lang="en-US" dirty="0" err="1" smtClean="0"/>
              <a:t>:cutting</a:t>
            </a:r>
            <a:r>
              <a:rPr lang="en-US" dirty="0" smtClean="0"/>
              <a:t> &amp; removal of pentrant part of nail </a:t>
            </a:r>
          </a:p>
          <a:p>
            <a:pPr>
              <a:buNone/>
            </a:pPr>
            <a:r>
              <a:rPr lang="en-US" dirty="0" smtClean="0"/>
              <a:t> destruction of lateral part of nail matrix with phenol 80% application</a:t>
            </a:r>
            <a:endParaRPr lang="ar-IQ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Nail changes in systemic diseases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1- Beau s lines:</a:t>
            </a:r>
          </a:p>
          <a:p>
            <a:pPr>
              <a:buNone/>
            </a:pPr>
            <a:r>
              <a:rPr lang="en-US" dirty="0" smtClean="0"/>
              <a:t>Transverse depression of nail plates, it seen few weeks after stressful conditions such as fever, measles, </a:t>
            </a:r>
            <a:r>
              <a:rPr lang="en-US" dirty="0" err="1" smtClean="0"/>
              <a:t>pneumonia,DM</a:t>
            </a:r>
            <a:r>
              <a:rPr lang="en-US" dirty="0" smtClean="0"/>
              <a:t>..etc. </a:t>
            </a:r>
          </a:p>
          <a:p>
            <a:pPr>
              <a:buNone/>
            </a:pPr>
            <a:r>
              <a:rPr lang="en-US" dirty="0" smtClean="0"/>
              <a:t>The lines progress distally with normal growth of nail</a:t>
            </a:r>
            <a:endParaRPr lang="ar-IQ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2- clubbing of fingers:</a:t>
            </a:r>
          </a:p>
          <a:p>
            <a:pPr>
              <a:buNone/>
            </a:pPr>
            <a:r>
              <a:rPr lang="en-US" dirty="0" smtClean="0"/>
              <a:t> distal phalanges are </a:t>
            </a:r>
            <a:r>
              <a:rPr lang="en-US" dirty="0" err="1" smtClean="0"/>
              <a:t>enlarged,bulbous</a:t>
            </a:r>
            <a:r>
              <a:rPr lang="en-US" dirty="0" smtClean="0"/>
              <a:t> in shape,</a:t>
            </a:r>
          </a:p>
          <a:p>
            <a:pPr>
              <a:buNone/>
            </a:pPr>
            <a:r>
              <a:rPr lang="en-US" dirty="0" smtClean="0"/>
              <a:t>Nail plate is curved, obliteration of the angle made by proximal nail fold &amp;nail plates.</a:t>
            </a:r>
          </a:p>
          <a:p>
            <a:pPr>
              <a:buNone/>
            </a:pPr>
            <a:r>
              <a:rPr lang="en-US" dirty="0" smtClean="0"/>
              <a:t>It is </a:t>
            </a:r>
            <a:r>
              <a:rPr lang="en-US" dirty="0" err="1" smtClean="0"/>
              <a:t>irreversable</a:t>
            </a:r>
            <a:r>
              <a:rPr lang="en-US" dirty="0" smtClean="0"/>
              <a:t>, associated with </a:t>
            </a:r>
            <a:r>
              <a:rPr lang="en-US" dirty="0" err="1" smtClean="0"/>
              <a:t>ch</a:t>
            </a:r>
            <a:r>
              <a:rPr lang="en-US" dirty="0" smtClean="0"/>
              <a:t> lung diseases, CV diseases, cirrhosis, thyroid diseases, colitis &amp; may be seen in normal peoples</a:t>
            </a:r>
            <a:endParaRPr lang="ar-IQ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828800"/>
            <a:ext cx="7010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3- Terry s nail:</a:t>
            </a:r>
          </a:p>
          <a:p>
            <a:pPr>
              <a:buNone/>
            </a:pPr>
            <a:r>
              <a:rPr lang="en-US" dirty="0" smtClean="0"/>
              <a:t> the nails are white at proximal 2 thirds &amp; normal pink distal third of nail beds.</a:t>
            </a:r>
          </a:p>
          <a:p>
            <a:pPr>
              <a:buNone/>
            </a:pPr>
            <a:r>
              <a:rPr lang="en-US" dirty="0" smtClean="0"/>
              <a:t>It is found in </a:t>
            </a:r>
            <a:r>
              <a:rPr lang="en-US" dirty="0" err="1" smtClean="0"/>
              <a:t>ch</a:t>
            </a:r>
            <a:r>
              <a:rPr lang="en-US" dirty="0" smtClean="0"/>
              <a:t> renal failure, congestive heart failure, DM, ageing.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Half &amp; half nail </a:t>
            </a:r>
            <a:r>
              <a:rPr lang="en-US" dirty="0" smtClean="0"/>
              <a:t>: proximal white half &amp; distal pink half, seen in </a:t>
            </a:r>
            <a:r>
              <a:rPr lang="en-US" dirty="0" err="1" smtClean="0"/>
              <a:t>ch</a:t>
            </a:r>
            <a:r>
              <a:rPr lang="en-US" dirty="0" smtClean="0"/>
              <a:t> renal failure</a:t>
            </a:r>
            <a:endParaRPr lang="ar-IQ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3- spoon nail (</a:t>
            </a:r>
            <a:r>
              <a:rPr lang="en-US" sz="3600" b="1" dirty="0" err="1" smtClean="0">
                <a:solidFill>
                  <a:srgbClr val="C00000"/>
                </a:solidFill>
              </a:rPr>
              <a:t>koilonychia</a:t>
            </a:r>
            <a:r>
              <a:rPr lang="en-US" sz="3600" b="1" dirty="0" smtClean="0">
                <a:solidFill>
                  <a:srgbClr val="C00000"/>
                </a:solidFill>
              </a:rPr>
              <a:t>):</a:t>
            </a:r>
          </a:p>
          <a:p>
            <a:pPr>
              <a:buNone/>
            </a:pPr>
            <a:r>
              <a:rPr lang="en-US" dirty="0" smtClean="0"/>
              <a:t> central depression of nail plates with elevation  of lateral parts ( spoon shape ). , </a:t>
            </a:r>
            <a:r>
              <a:rPr lang="en-US" dirty="0" err="1" smtClean="0"/>
              <a:t>reversable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seen in normal children, iron deficiency anemia, </a:t>
            </a:r>
          </a:p>
          <a:p>
            <a:pPr>
              <a:buNone/>
            </a:pPr>
            <a:r>
              <a:rPr lang="en-US" dirty="0" err="1" smtClean="0"/>
              <a:t>Hemachromatosis</a:t>
            </a:r>
            <a:endParaRPr lang="ar-IQ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5- yellow nail syndrome:</a:t>
            </a:r>
          </a:p>
          <a:p>
            <a:pPr>
              <a:buNone/>
            </a:pPr>
            <a:r>
              <a:rPr lang="en-US" dirty="0" smtClean="0"/>
              <a:t> nail slow to grow or even stop to grow, nail plate thickened &amp; become dark yellow, the cuticle &amp; </a:t>
            </a:r>
            <a:r>
              <a:rPr lang="en-US" dirty="0" err="1" smtClean="0"/>
              <a:t>lunulae</a:t>
            </a:r>
            <a:r>
              <a:rPr lang="en-US" dirty="0" smtClean="0"/>
              <a:t> are lost . </a:t>
            </a:r>
          </a:p>
          <a:p>
            <a:pPr>
              <a:buNone/>
            </a:pPr>
            <a:r>
              <a:rPr lang="en-US" dirty="0" smtClean="0"/>
              <a:t>Associated with </a:t>
            </a:r>
            <a:r>
              <a:rPr lang="en-US" dirty="0" err="1" smtClean="0"/>
              <a:t>ch</a:t>
            </a:r>
            <a:r>
              <a:rPr lang="en-US" dirty="0" smtClean="0"/>
              <a:t> lymphodema of limbs, pleural effusion, bronchiectasis, </a:t>
            </a:r>
            <a:r>
              <a:rPr lang="en-US" dirty="0" err="1" smtClean="0"/>
              <a:t>ch</a:t>
            </a:r>
            <a:r>
              <a:rPr lang="en-US" dirty="0" smtClean="0"/>
              <a:t> bronchitis</a:t>
            </a:r>
            <a:endParaRPr lang="ar-IQ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8001000" cy="497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/>
              <a:t>Nail changes in skin diseases</a:t>
            </a:r>
            <a:endParaRPr lang="ar-IQ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3900" b="1" dirty="0" smtClean="0">
                <a:solidFill>
                  <a:srgbClr val="FF0000"/>
                </a:solidFill>
              </a:rPr>
              <a:t>1- psoriasis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    10-50% of psoriasis have nail involvement</a:t>
            </a:r>
          </a:p>
          <a:p>
            <a:pPr>
              <a:buNone/>
            </a:pPr>
            <a:r>
              <a:rPr lang="en-US" sz="3500" b="1" dirty="0" smtClean="0">
                <a:solidFill>
                  <a:srgbClr val="002060"/>
                </a:solidFill>
              </a:rPr>
              <a:t>A- pitting </a:t>
            </a:r>
            <a:r>
              <a:rPr lang="en-US" dirty="0" smtClean="0"/>
              <a:t>: ice-pick depressions in nail plate</a:t>
            </a:r>
          </a:p>
          <a:p>
            <a:pPr>
              <a:buNone/>
            </a:pPr>
            <a:r>
              <a:rPr lang="en-US" dirty="0" smtClean="0"/>
              <a:t>      other causes: normal finding</a:t>
            </a:r>
          </a:p>
          <a:p>
            <a:pPr>
              <a:buNone/>
            </a:pPr>
            <a:r>
              <a:rPr lang="en-US" dirty="0" smtClean="0"/>
              <a:t>                               alopecia areata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B- onycholysis</a:t>
            </a:r>
            <a:r>
              <a:rPr lang="en-US" dirty="0" smtClean="0"/>
              <a:t>: separation of nail plate from its bed</a:t>
            </a:r>
          </a:p>
          <a:p>
            <a:pPr>
              <a:buNone/>
            </a:pPr>
            <a:r>
              <a:rPr lang="en-US" dirty="0" smtClean="0"/>
              <a:t>      other causes:-skin diseases: fungal infection,</a:t>
            </a:r>
          </a:p>
          <a:p>
            <a:pPr>
              <a:buNone/>
            </a:pPr>
            <a:r>
              <a:rPr lang="en-US" dirty="0" smtClean="0"/>
              <a:t>                                                         eczema</a:t>
            </a:r>
            <a:endParaRPr lang="ar-IQ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- general medical diseases: hypo &amp; hyperthyroidism</a:t>
            </a:r>
          </a:p>
          <a:p>
            <a:pPr>
              <a:buNone/>
            </a:pPr>
            <a:r>
              <a:rPr lang="en-US" dirty="0" smtClean="0"/>
              <a:t>    - trauma: house wives</a:t>
            </a:r>
          </a:p>
          <a:p>
            <a:pPr>
              <a:buNone/>
            </a:pPr>
            <a:r>
              <a:rPr lang="en-US" dirty="0" smtClean="0"/>
              <a:t>    - drugs: tetracyclin, PUVA- therapy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C- subungual hyperkeratosis</a:t>
            </a:r>
            <a:r>
              <a:rPr lang="en-US" dirty="0" smtClean="0"/>
              <a:t>: thickening of nail bed, distorted &amp; separated nail plate</a:t>
            </a:r>
            <a:endParaRPr lang="ar-IQ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2-Lichen </a:t>
            </a:r>
            <a:r>
              <a:rPr lang="en-US" sz="3600" b="1" dirty="0" err="1" smtClean="0">
                <a:solidFill>
                  <a:srgbClr val="C00000"/>
                </a:solidFill>
              </a:rPr>
              <a:t>planus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10% have nail changes</a:t>
            </a:r>
          </a:p>
          <a:p>
            <a:pPr>
              <a:buNone/>
            </a:pPr>
            <a:r>
              <a:rPr lang="en-US" dirty="0" smtClean="0"/>
              <a:t> a-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thinning of nail plate &amp; longitudinal ridging</a:t>
            </a:r>
          </a:p>
          <a:p>
            <a:pPr>
              <a:buNone/>
            </a:pPr>
            <a:r>
              <a:rPr lang="en-US" dirty="0" smtClean="0"/>
              <a:t>b-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pterygium</a:t>
            </a:r>
            <a:r>
              <a:rPr lang="en-US" dirty="0" smtClean="0"/>
              <a:t>: adhesion &amp; fusion of proximal nail fold with nail bed due to destruction of nail matrix</a:t>
            </a:r>
            <a:endParaRPr lang="ar-IQ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905000"/>
            <a:ext cx="24193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52600"/>
            <a:ext cx="46005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C00000"/>
                </a:solidFill>
              </a:rPr>
              <a:t>Nail infections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1- acute </a:t>
            </a:r>
            <a:r>
              <a:rPr lang="en-US" sz="3600" b="1" dirty="0" err="1" smtClean="0">
                <a:solidFill>
                  <a:srgbClr val="002060"/>
                </a:solidFill>
              </a:rPr>
              <a:t>paronychia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Sudden painful red swelling of nail fold with </a:t>
            </a:r>
            <a:r>
              <a:rPr lang="en-US" dirty="0" err="1" smtClean="0"/>
              <a:t>accummlation</a:t>
            </a:r>
            <a:r>
              <a:rPr lang="en-US" dirty="0" smtClean="0"/>
              <a:t> of pus behind cuticle, usually due to staphylococci, but other bacteria like </a:t>
            </a:r>
            <a:r>
              <a:rPr lang="en-US" dirty="0" err="1" smtClean="0"/>
              <a:t>strepto</a:t>
            </a:r>
            <a:r>
              <a:rPr lang="en-US" dirty="0" smtClean="0"/>
              <a:t>. pseudomonas, G-</a:t>
            </a:r>
            <a:r>
              <a:rPr lang="en-US" dirty="0" err="1" smtClean="0"/>
              <a:t>ve</a:t>
            </a:r>
            <a:r>
              <a:rPr lang="en-US" dirty="0" smtClean="0"/>
              <a:t> bacteria may be involved.</a:t>
            </a:r>
          </a:p>
          <a:p>
            <a:pPr>
              <a:buNone/>
            </a:pPr>
            <a:r>
              <a:rPr lang="en-US" dirty="0" smtClean="0"/>
              <a:t>Treat: drain pus + topical &amp; systemic antibiotics</a:t>
            </a:r>
            <a:endParaRPr lang="ar-IQ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05187" y="2115344"/>
            <a:ext cx="23336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2- chronic </a:t>
            </a:r>
            <a:r>
              <a:rPr lang="en-US" sz="3600" b="1" dirty="0" err="1" smtClean="0">
                <a:solidFill>
                  <a:srgbClr val="002060"/>
                </a:solidFill>
              </a:rPr>
              <a:t>paronychia</a:t>
            </a:r>
            <a:r>
              <a:rPr lang="en-US" sz="3600" b="1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en-US" dirty="0" smtClean="0"/>
              <a:t>Common in house wives, insidious mild pain &amp; swelling of nail folds, mostly due to </a:t>
            </a:r>
            <a:r>
              <a:rPr lang="en-US" dirty="0" err="1" smtClean="0"/>
              <a:t>candidal</a:t>
            </a:r>
            <a:r>
              <a:rPr lang="en-US" dirty="0" smtClean="0"/>
              <a:t> infection. Acute exacerbation may occur due to secondary bacterial infection.</a:t>
            </a:r>
          </a:p>
          <a:p>
            <a:pPr>
              <a:buNone/>
            </a:pPr>
            <a:r>
              <a:rPr lang="en-US" b="1" i="1" dirty="0" err="1" smtClean="0"/>
              <a:t>Patho</a:t>
            </a:r>
            <a:r>
              <a:rPr lang="en-US" dirty="0" smtClean="0"/>
              <a:t>: on repeated exposure of the fingers to moisture the cuticle is lost leaving space between  proximal nail fold &amp; nail plate which is easily contaminated with Candida.</a:t>
            </a:r>
            <a:endParaRPr lang="ar-IQ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662</Words>
  <Application>Microsoft Office PowerPoint</Application>
  <PresentationFormat>عرض على الشاشة (3:4)‏</PresentationFormat>
  <Paragraphs>59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Office Theme</vt:lpstr>
      <vt:lpstr>Nail disorders</vt:lpstr>
      <vt:lpstr>عرض تقديمي في PowerPoint</vt:lpstr>
      <vt:lpstr>Nail changes in skin diseases</vt:lpstr>
      <vt:lpstr>عرض تقديمي في PowerPoint</vt:lpstr>
      <vt:lpstr>عرض تقديمي في PowerPoint</vt:lpstr>
      <vt:lpstr>عرض تقديمي في PowerPoint</vt:lpstr>
      <vt:lpstr>Nail infections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Ingrowing toe nail</vt:lpstr>
      <vt:lpstr>Nail changes in systemic diseases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Nail disorders</dc:title>
  <dc:creator/>
  <cp:lastModifiedBy>TOSHIBA1</cp:lastModifiedBy>
  <cp:revision>29</cp:revision>
  <dcterms:created xsi:type="dcterms:W3CDTF">2006-08-16T00:00:00Z</dcterms:created>
  <dcterms:modified xsi:type="dcterms:W3CDTF">2019-01-27T05:17:29Z</dcterms:modified>
</cp:coreProperties>
</file>